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3300"/>
    <a:srgbClr val="990033"/>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02" autoAdjust="0"/>
  </p:normalViewPr>
  <p:slideViewPr>
    <p:cSldViewPr snapToGrid="0" snapToObjects="1">
      <p:cViewPr varScale="1">
        <p:scale>
          <a:sx n="115" d="100"/>
          <a:sy n="115"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326987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3980794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100512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244393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243314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225109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391206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328114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34357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404103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1DA3E7B8-A6FA-B84C-B17B-79E57700D85B}" type="datetimeFigureOut">
              <a:rPr lang="es-ES" smtClean="0"/>
              <a:t>23/07/2020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7D534AE3-7417-CD4A-B7D6-3D45566CD472}" type="slidenum">
              <a:rPr lang="es-ES" smtClean="0"/>
              <a:t>‹Nº›</a:t>
            </a:fld>
            <a:endParaRPr lang="es-ES" dirty="0"/>
          </a:p>
        </p:txBody>
      </p:sp>
    </p:spTree>
    <p:extLst>
      <p:ext uri="{BB962C8B-B14F-4D97-AF65-F5344CB8AC3E}">
        <p14:creationId xmlns:p14="http://schemas.microsoft.com/office/powerpoint/2010/main" val="2401554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3E7B8-A6FA-B84C-B17B-79E57700D85B}" type="datetimeFigureOut">
              <a:rPr lang="es-ES" smtClean="0"/>
              <a:t>23/07/2020</a:t>
            </a:fld>
            <a:endParaRPr lang="es-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34AE3-7417-CD4A-B7D6-3D45566CD472}" type="slidenum">
              <a:rPr lang="es-ES" smtClean="0"/>
              <a:t>‹Nº›</a:t>
            </a:fld>
            <a:endParaRPr lang="es-ES" dirty="0"/>
          </a:p>
        </p:txBody>
      </p:sp>
    </p:spTree>
    <p:extLst>
      <p:ext uri="{BB962C8B-B14F-4D97-AF65-F5344CB8AC3E}">
        <p14:creationId xmlns:p14="http://schemas.microsoft.com/office/powerpoint/2010/main" val="4270865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upo 21"/>
          <p:cNvGrpSpPr/>
          <p:nvPr/>
        </p:nvGrpSpPr>
        <p:grpSpPr>
          <a:xfrm>
            <a:off x="1223768" y="1674353"/>
            <a:ext cx="7136651" cy="3615839"/>
            <a:chOff x="1223768" y="1674353"/>
            <a:chExt cx="7136651" cy="3615839"/>
          </a:xfrm>
        </p:grpSpPr>
        <p:cxnSp>
          <p:nvCxnSpPr>
            <p:cNvPr id="18" name="Conector recto 17"/>
            <p:cNvCxnSpPr/>
            <p:nvPr/>
          </p:nvCxnSpPr>
          <p:spPr>
            <a:xfrm flipH="1">
              <a:off x="8116750" y="2601671"/>
              <a:ext cx="229497" cy="0"/>
            </a:xfrm>
            <a:prstGeom prst="line">
              <a:avLst/>
            </a:prstGeom>
          </p:spPr>
          <p:style>
            <a:lnRef idx="3">
              <a:schemeClr val="dk1"/>
            </a:lnRef>
            <a:fillRef idx="0">
              <a:schemeClr val="dk1"/>
            </a:fillRef>
            <a:effectRef idx="2">
              <a:schemeClr val="dk1"/>
            </a:effectRef>
            <a:fontRef idx="minor">
              <a:schemeClr val="tx1"/>
            </a:fontRef>
          </p:style>
        </p:cxnSp>
        <p:grpSp>
          <p:nvGrpSpPr>
            <p:cNvPr id="11" name="Grupo 10"/>
            <p:cNvGrpSpPr/>
            <p:nvPr/>
          </p:nvGrpSpPr>
          <p:grpSpPr>
            <a:xfrm>
              <a:off x="1223768" y="1674353"/>
              <a:ext cx="7136651" cy="3615839"/>
              <a:chOff x="1223768" y="1674353"/>
              <a:chExt cx="7136651" cy="3615839"/>
            </a:xfrm>
          </p:grpSpPr>
          <p:cxnSp>
            <p:nvCxnSpPr>
              <p:cNvPr id="17" name="Conector recto 16"/>
              <p:cNvCxnSpPr/>
              <p:nvPr/>
            </p:nvCxnSpPr>
            <p:spPr>
              <a:xfrm flipH="1">
                <a:off x="1223768" y="2653914"/>
                <a:ext cx="229497" cy="0"/>
              </a:xfrm>
              <a:prstGeom prst="line">
                <a:avLst/>
              </a:prstGeom>
            </p:spPr>
            <p:style>
              <a:lnRef idx="3">
                <a:schemeClr val="dk1"/>
              </a:lnRef>
              <a:fillRef idx="0">
                <a:schemeClr val="dk1"/>
              </a:fillRef>
              <a:effectRef idx="2">
                <a:schemeClr val="dk1"/>
              </a:effectRef>
              <a:fontRef idx="minor">
                <a:schemeClr val="tx1"/>
              </a:fontRef>
            </p:style>
          </p:cxnSp>
          <p:grpSp>
            <p:nvGrpSpPr>
              <p:cNvPr id="10" name="Grupo 9"/>
              <p:cNvGrpSpPr/>
              <p:nvPr/>
            </p:nvGrpSpPr>
            <p:grpSpPr>
              <a:xfrm>
                <a:off x="1223768" y="1674353"/>
                <a:ext cx="7136651" cy="3615839"/>
                <a:chOff x="1223768" y="1674353"/>
                <a:chExt cx="7136651" cy="3615839"/>
              </a:xfrm>
            </p:grpSpPr>
            <p:sp>
              <p:nvSpPr>
                <p:cNvPr id="3" name="Cuadro de texto 2"/>
                <p:cNvSpPr txBox="1">
                  <a:spLocks noChangeArrowheads="1"/>
                </p:cNvSpPr>
                <p:nvPr/>
              </p:nvSpPr>
              <p:spPr bwMode="auto">
                <a:xfrm>
                  <a:off x="3755226" y="1674353"/>
                  <a:ext cx="2113848" cy="488423"/>
                </a:xfrm>
                <a:prstGeom prst="rect">
                  <a:avLst/>
                </a:prstGeom>
                <a:solidFill>
                  <a:srgbClr val="800000"/>
                </a:solidFill>
                <a:ln w="9525">
                  <a:solidFill>
                    <a:srgbClr val="000000"/>
                  </a:solidFill>
                  <a:miter lim="800000"/>
                  <a:headEnd/>
                  <a:tailEnd/>
                </a:ln>
              </p:spPr>
              <p:txBody>
                <a:bodyPr rot="0" vert="horz" wrap="square" lIns="91440" tIns="45720" rIns="91440" bIns="45720" anchor="t" anchorCtr="0">
                  <a:noAutofit/>
                </a:bodyPr>
                <a:lstStyle/>
                <a:p>
                  <a:pPr algn="ctr">
                    <a:spcAft>
                      <a:spcPts val="400"/>
                    </a:spcAft>
                  </a:pPr>
                  <a:r>
                    <a:rPr lang="es-MX" sz="1000" b="1" dirty="0">
                      <a:solidFill>
                        <a:schemeClr val="bg1"/>
                      </a:solidFill>
                      <a:effectLst/>
                      <a:latin typeface="Arial" panose="020B0604020202020204" pitchFamily="34" charset="0"/>
                      <a:ea typeface="Arial" panose="020B0604020202020204" pitchFamily="34" charset="0"/>
                      <a:cs typeface="Arial" panose="020B0604020202020204" pitchFamily="34" charset="0"/>
                    </a:rPr>
                    <a:t>COORDINADOR</a:t>
                  </a:r>
                  <a:endParaRPr lang="es-MX" sz="10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p>
                  <a:pPr algn="ctr">
                    <a:spcAft>
                      <a:spcPts val="400"/>
                    </a:spcAft>
                  </a:pPr>
                  <a:r>
                    <a:rPr lang="es-MX" sz="1000" b="1" dirty="0">
                      <a:solidFill>
                        <a:schemeClr val="bg1"/>
                      </a:solidFill>
                      <a:effectLst/>
                      <a:latin typeface="Arial" panose="020B0604020202020204" pitchFamily="34" charset="0"/>
                      <a:ea typeface="Arial" panose="020B0604020202020204" pitchFamily="34" charset="0"/>
                      <a:cs typeface="Arial" panose="020B0604020202020204" pitchFamily="34" charset="0"/>
                    </a:rPr>
                    <a:t>ING. RICARDO DECLE LOPEZ</a:t>
                  </a:r>
                  <a:endParaRPr lang="es-MX" sz="1000" dirty="0">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Cuadro de texto 2"/>
                <p:cNvSpPr txBox="1">
                  <a:spLocks noChangeArrowheads="1"/>
                </p:cNvSpPr>
                <p:nvPr/>
              </p:nvSpPr>
              <p:spPr bwMode="auto">
                <a:xfrm>
                  <a:off x="1444799" y="2431881"/>
                  <a:ext cx="2567469" cy="633448"/>
                </a:xfrm>
                <a:prstGeom prst="rect">
                  <a:avLst/>
                </a:prstGeom>
                <a:solidFill>
                  <a:schemeClr val="bg1">
                    <a:lumMod val="85000"/>
                  </a:schemeClr>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800" b="1" dirty="0">
                      <a:effectLst/>
                      <a:latin typeface="Arial" panose="020B0604020202020204" pitchFamily="34" charset="0"/>
                      <a:ea typeface="Arial" panose="020B0604020202020204" pitchFamily="34" charset="0"/>
                      <a:cs typeface="Arial" panose="020B0604020202020204" pitchFamily="34" charset="0"/>
                    </a:rPr>
                    <a:t>SUBCOORDINADOR DE ENERGIA Y ALUMBRADO PÚBLICO</a:t>
                  </a:r>
                  <a:endParaRPr lang="es-MX" sz="800" dirty="0">
                    <a:effectLst/>
                    <a:latin typeface="Arial" panose="020B0604020202020204" pitchFamily="34" charset="0"/>
                    <a:ea typeface="Arial" panose="020B0604020202020204" pitchFamily="34" charset="0"/>
                    <a:cs typeface="Times New Roman" panose="02020603050405020304" pitchFamily="18" charset="0"/>
                  </a:endParaRPr>
                </a:p>
                <a:p>
                  <a:pPr algn="ctr"/>
                  <a:endParaRPr lang="es-MX" sz="800" b="1" dirty="0">
                    <a:latin typeface="Arial" panose="020B0604020202020204" pitchFamily="34" charset="0"/>
                    <a:ea typeface="Arial" panose="020B0604020202020204" pitchFamily="34" charset="0"/>
                    <a:cs typeface="Arial" panose="020B0604020202020204" pitchFamily="34" charset="0"/>
                  </a:endParaRPr>
                </a:p>
                <a:p>
                  <a:pPr algn="ctr"/>
                  <a:r>
                    <a:rPr lang="es-MX" sz="800" b="1" dirty="0">
                      <a:latin typeface="Arial" panose="020B0604020202020204" pitchFamily="34" charset="0"/>
                      <a:ea typeface="Arial" panose="020B0604020202020204" pitchFamily="34" charset="0"/>
                      <a:cs typeface="Arial" panose="020B0604020202020204" pitchFamily="34" charset="0"/>
                    </a:rPr>
                    <a:t>ARQ. RAMON DELGADO AGUIRRE</a:t>
                  </a:r>
                  <a:endParaRPr lang="es-MX" sz="800" dirty="0">
                    <a:latin typeface="Arial" panose="020B0604020202020204" pitchFamily="34" charset="0"/>
                    <a:ea typeface="Arial" panose="020B0604020202020204" pitchFamily="34" charset="0"/>
                    <a:cs typeface="Times New Roman" panose="02020603050405020304" pitchFamily="18" charset="0"/>
                  </a:endParaRPr>
                </a:p>
                <a:p>
                  <a:pPr algn="ctr">
                    <a:spcAft>
                      <a:spcPts val="0"/>
                    </a:spcAft>
                  </a:pPr>
                  <a:r>
                    <a:rPr lang="es-MX" sz="800" b="1" dirty="0">
                      <a:effectLst/>
                      <a:latin typeface="Arial" panose="020B0604020202020204" pitchFamily="34" charset="0"/>
                      <a:ea typeface="Arial" panose="020B0604020202020204" pitchFamily="34" charset="0"/>
                      <a:cs typeface="Arial" panose="020B0604020202020204" pitchFamily="34" charset="0"/>
                    </a:rPr>
                    <a:t> </a:t>
                  </a:r>
                  <a:endParaRPr lang="es-MX" sz="8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5" name="Cuadro de texto 2"/>
                <p:cNvSpPr txBox="1">
                  <a:spLocks noChangeArrowheads="1"/>
                </p:cNvSpPr>
                <p:nvPr/>
              </p:nvSpPr>
              <p:spPr bwMode="auto">
                <a:xfrm>
                  <a:off x="5544983" y="2392698"/>
                  <a:ext cx="2575530" cy="561179"/>
                </a:xfrm>
                <a:prstGeom prst="rect">
                  <a:avLst/>
                </a:prstGeom>
                <a:solidFill>
                  <a:schemeClr val="bg1">
                    <a:lumMod val="85000"/>
                  </a:schemeClr>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800" b="1" dirty="0">
                      <a:effectLst/>
                      <a:latin typeface="Arial" panose="020B0604020202020204" pitchFamily="34" charset="0"/>
                      <a:ea typeface="Arial" panose="020B0604020202020204" pitchFamily="34" charset="0"/>
                      <a:cs typeface="Arial" panose="020B0604020202020204" pitchFamily="34" charset="0"/>
                    </a:rPr>
                    <a:t>SUBCOORDINADOR DESARROLLO INVESTIGACION Y TECNOLOGIAS </a:t>
                  </a:r>
                  <a:endParaRPr lang="es-MX" sz="800" dirty="0">
                    <a:effectLst/>
                    <a:latin typeface="Arial" panose="020B0604020202020204" pitchFamily="34" charset="0"/>
                    <a:ea typeface="Arial" panose="020B0604020202020204" pitchFamily="34" charset="0"/>
                    <a:cs typeface="Times New Roman" panose="02020603050405020304" pitchFamily="18" charset="0"/>
                  </a:endParaRPr>
                </a:p>
                <a:p>
                  <a:pPr algn="ctr"/>
                  <a:endParaRPr lang="es-MX" sz="800" b="1" dirty="0">
                    <a:latin typeface="Arial" panose="020B0604020202020204" pitchFamily="34" charset="0"/>
                    <a:ea typeface="Arial" panose="020B0604020202020204" pitchFamily="34" charset="0"/>
                    <a:cs typeface="Arial" panose="020B0604020202020204" pitchFamily="34" charset="0"/>
                  </a:endParaRPr>
                </a:p>
                <a:p>
                  <a:pPr algn="ctr"/>
                  <a:r>
                    <a:rPr lang="es-MX" sz="800" b="1" dirty="0">
                      <a:latin typeface="Arial" panose="020B0604020202020204" pitchFamily="34" charset="0"/>
                      <a:ea typeface="Arial" panose="020B0604020202020204" pitchFamily="34" charset="0"/>
                      <a:cs typeface="Arial" panose="020B0604020202020204" pitchFamily="34" charset="0"/>
                    </a:rPr>
                    <a:t>ING. LUIS ENRIQUE SÁNCHEZ CERINO</a:t>
                  </a:r>
                  <a:endParaRPr lang="es-MX" sz="800" dirty="0">
                    <a:latin typeface="Arial" panose="020B0604020202020204" pitchFamily="34" charset="0"/>
                    <a:ea typeface="Arial" panose="020B0604020202020204" pitchFamily="34" charset="0"/>
                    <a:cs typeface="Times New Roman" panose="02020603050405020304" pitchFamily="18" charset="0"/>
                  </a:endParaRPr>
                </a:p>
                <a:p>
                  <a:pPr algn="ctr">
                    <a:spcAft>
                      <a:spcPts val="0"/>
                    </a:spcAft>
                  </a:pPr>
                  <a:endParaRPr lang="es-MX" sz="800" b="1" dirty="0">
                    <a:effectLst/>
                    <a:latin typeface="Arial" panose="020B0604020202020204" pitchFamily="34" charset="0"/>
                    <a:ea typeface="Arial" panose="020B0604020202020204" pitchFamily="34" charset="0"/>
                    <a:cs typeface="Arial" panose="020B0604020202020204" pitchFamily="34" charset="0"/>
                  </a:endParaRPr>
                </a:p>
              </p:txBody>
            </p:sp>
            <p:sp>
              <p:nvSpPr>
                <p:cNvPr id="6" name="Cuadro de texto 2"/>
                <p:cNvSpPr txBox="1">
                  <a:spLocks noChangeArrowheads="1"/>
                </p:cNvSpPr>
                <p:nvPr/>
              </p:nvSpPr>
              <p:spPr bwMode="auto">
                <a:xfrm>
                  <a:off x="1788106" y="3263831"/>
                  <a:ext cx="2148246" cy="50200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DEPARTAMENTO DE PROYECTOS Y ADMINISTRACIÓN DE MANTENIMIENTOS</a:t>
                  </a:r>
                </a:p>
                <a:p>
                  <a:pPr algn="just">
                    <a:spcAft>
                      <a:spcPts val="0"/>
                    </a:spcAft>
                  </a:pPr>
                  <a:endParaRPr lang="es-MX" sz="700" dirty="0">
                    <a:effectLst/>
                    <a:latin typeface="Arial" panose="020B0604020202020204" pitchFamily="34" charset="0"/>
                    <a:ea typeface="Arial" panose="020B0604020202020204" pitchFamily="34" charset="0"/>
                    <a:cs typeface="Times New Roman" panose="02020603050405020304" pitchFamily="18" charset="0"/>
                  </a:endParaRPr>
                </a:p>
                <a:p>
                  <a:pPr algn="ctr">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 ING. JOSÉ MARIA SÁNCHEZ RAMOS</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Cuadro de texto 2"/>
                <p:cNvSpPr txBox="1">
                  <a:spLocks noChangeArrowheads="1"/>
                </p:cNvSpPr>
                <p:nvPr/>
              </p:nvSpPr>
              <p:spPr bwMode="auto">
                <a:xfrm>
                  <a:off x="1793719" y="3859407"/>
                  <a:ext cx="2148246" cy="50501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DEPARTAMENTO DE OBRAS Y MANTENIMIENTO DE ALUMBRADO ÁREA RURAL </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a:p>
                  <a:pPr algn="ctr">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ING. </a:t>
                  </a:r>
                  <a:r>
                    <a:rPr lang="es-MX" sz="700" b="1" dirty="0" smtClean="0">
                      <a:effectLst/>
                      <a:latin typeface="Arial" panose="020B0604020202020204" pitchFamily="34" charset="0"/>
                      <a:ea typeface="Arial" panose="020B0604020202020204" pitchFamily="34" charset="0"/>
                      <a:cs typeface="Arial" panose="020B0604020202020204" pitchFamily="34" charset="0"/>
                    </a:rPr>
                    <a:t>JULIO CESAR MENESES ALMEIDA</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8" name="Cuadro de texto 2"/>
                <p:cNvSpPr txBox="1">
                  <a:spLocks noChangeArrowheads="1"/>
                </p:cNvSpPr>
                <p:nvPr/>
              </p:nvSpPr>
              <p:spPr bwMode="auto">
                <a:xfrm>
                  <a:off x="1781207" y="4454719"/>
                  <a:ext cx="2136471" cy="49800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DEPARTAMENTO DE OBRA URBANAS Y EVENTOS ESPECIALES </a:t>
                  </a:r>
                </a:p>
                <a:p>
                  <a:pPr algn="just">
                    <a:spcAft>
                      <a:spcPts val="0"/>
                    </a:spcAft>
                  </a:pPr>
                  <a:endParaRPr lang="es-MX" sz="700" b="1" dirty="0">
                    <a:effectLst/>
                    <a:latin typeface="Arial" panose="020B0604020202020204" pitchFamily="34" charset="0"/>
                    <a:ea typeface="Arial" panose="020B0604020202020204" pitchFamily="34" charset="0"/>
                    <a:cs typeface="Arial" panose="020B0604020202020204" pitchFamily="34" charset="0"/>
                  </a:endParaRPr>
                </a:p>
                <a:p>
                  <a:pPr algn="ctr">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ING. ANTONIO TORRES PEREZ</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9" name="Cuadro de texto 2"/>
                <p:cNvSpPr txBox="1">
                  <a:spLocks noChangeArrowheads="1"/>
                </p:cNvSpPr>
                <p:nvPr/>
              </p:nvSpPr>
              <p:spPr bwMode="auto">
                <a:xfrm>
                  <a:off x="4908087" y="3183798"/>
                  <a:ext cx="2148246" cy="56079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DEPARTAMENTO DE GESTIÓN INTEGRAL DEL AGUA Y ENERGIAS ALTERNATIVAS</a:t>
                  </a:r>
                </a:p>
                <a:p>
                  <a:pPr algn="just">
                    <a:spcAft>
                      <a:spcPts val="0"/>
                    </a:spcAft>
                  </a:pPr>
                  <a:endParaRPr lang="es-MX" sz="700" dirty="0">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 LIC. ELIZABETH DEL CARMEN ALEGRÍA      LANDERO</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a:p>
                  <a:pPr algn="just">
                    <a:spcAft>
                      <a:spcPts val="0"/>
                    </a:spcAft>
                  </a:pPr>
                  <a:r>
                    <a:rPr lang="es-MX" sz="900" b="1" dirty="0">
                      <a:effectLst/>
                      <a:latin typeface="Arial" panose="020B0604020202020204" pitchFamily="34" charset="0"/>
                      <a:ea typeface="Arial" panose="020B0604020202020204" pitchFamily="34" charset="0"/>
                      <a:cs typeface="Arial" panose="020B0604020202020204" pitchFamily="34" charset="0"/>
                    </a:rPr>
                    <a:t> </a:t>
                  </a:r>
                  <a:endParaRPr lang="es-MX" sz="11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12" name="Cuadro de texto 2"/>
                <p:cNvSpPr txBox="1">
                  <a:spLocks noChangeArrowheads="1"/>
                </p:cNvSpPr>
                <p:nvPr/>
              </p:nvSpPr>
              <p:spPr bwMode="auto">
                <a:xfrm>
                  <a:off x="4902818" y="4655109"/>
                  <a:ext cx="2164370" cy="6350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DEPARTAMENTO DE INSPECCIÓN, SEGURIDAD, CERTIFICACIÓN, CONTROL DE SISTEMA Y TECNOLOGIAS C-6 </a:t>
                  </a:r>
                </a:p>
                <a:p>
                  <a:pPr algn="just">
                    <a:spcAft>
                      <a:spcPts val="0"/>
                    </a:spcAft>
                  </a:pPr>
                  <a:endParaRPr lang="es-MX" sz="700" b="1" dirty="0">
                    <a:effectLst/>
                    <a:latin typeface="Arial" panose="020B0604020202020204" pitchFamily="34" charset="0"/>
                    <a:ea typeface="Arial" panose="020B0604020202020204" pitchFamily="34" charset="0"/>
                    <a:cs typeface="Arial" panose="020B0604020202020204" pitchFamily="34" charset="0"/>
                  </a:endParaRPr>
                </a:p>
                <a:p>
                  <a:pPr algn="ctr"/>
                  <a:r>
                    <a:rPr lang="es-MX" sz="700" b="1" dirty="0">
                      <a:latin typeface="Arial" panose="020B0604020202020204" pitchFamily="34" charset="0"/>
                      <a:ea typeface="Arial" panose="020B0604020202020204" pitchFamily="34" charset="0"/>
                      <a:cs typeface="Arial" panose="020B0604020202020204" pitchFamily="34" charset="0"/>
                    </a:rPr>
                    <a:t>ING. VÍCTOR MANUEL PEDREDO MOLLINEDO</a:t>
                  </a:r>
                  <a:endParaRPr lang="es-MX" sz="700" dirty="0">
                    <a:latin typeface="Arial" panose="020B0604020202020204" pitchFamily="34" charset="0"/>
                    <a:ea typeface="Arial" panose="020B0604020202020204" pitchFamily="34" charset="0"/>
                    <a:cs typeface="Times New Roman" panose="02020603050405020304" pitchFamily="18" charset="0"/>
                  </a:endParaRPr>
                </a:p>
                <a:p>
                  <a:pPr algn="ctr">
                    <a:spcAft>
                      <a:spcPts val="0"/>
                    </a:spcAft>
                  </a:pPr>
                  <a:endParaRPr lang="es-MX" sz="700" dirty="0">
                    <a:effectLst/>
                    <a:latin typeface="Arial" panose="020B0604020202020204" pitchFamily="34" charset="0"/>
                    <a:ea typeface="Arial" panose="020B0604020202020204" pitchFamily="34" charset="0"/>
                    <a:cs typeface="Times New Roman" panose="02020603050405020304" pitchFamily="18" charset="0"/>
                  </a:endParaRPr>
                </a:p>
              </p:txBody>
            </p:sp>
            <p:cxnSp>
              <p:nvCxnSpPr>
                <p:cNvPr id="13" name="Conector recto 12"/>
                <p:cNvCxnSpPr/>
                <p:nvPr/>
              </p:nvCxnSpPr>
              <p:spPr>
                <a:xfrm flipH="1" flipV="1">
                  <a:off x="2650736" y="1831083"/>
                  <a:ext cx="1104490" cy="0"/>
                </a:xfrm>
                <a:prstGeom prst="line">
                  <a:avLst/>
                </a:prstGeom>
              </p:spPr>
              <p:style>
                <a:lnRef idx="3">
                  <a:schemeClr val="dk1"/>
                </a:lnRef>
                <a:fillRef idx="0">
                  <a:schemeClr val="dk1"/>
                </a:fillRef>
                <a:effectRef idx="2">
                  <a:schemeClr val="dk1"/>
                </a:effectRef>
                <a:fontRef idx="minor">
                  <a:schemeClr val="tx1"/>
                </a:fontRef>
              </p:style>
            </p:cxnSp>
            <p:cxnSp>
              <p:nvCxnSpPr>
                <p:cNvPr id="14" name="Conector recto 13"/>
                <p:cNvCxnSpPr/>
                <p:nvPr/>
              </p:nvCxnSpPr>
              <p:spPr>
                <a:xfrm flipH="1" flipV="1">
                  <a:off x="5867461" y="1811492"/>
                  <a:ext cx="1104490" cy="0"/>
                </a:xfrm>
                <a:prstGeom prst="line">
                  <a:avLst/>
                </a:prstGeom>
              </p:spPr>
              <p:style>
                <a:lnRef idx="3">
                  <a:schemeClr val="dk1"/>
                </a:lnRef>
                <a:fillRef idx="0">
                  <a:schemeClr val="dk1"/>
                </a:fillRef>
                <a:effectRef idx="2">
                  <a:schemeClr val="dk1"/>
                </a:effectRef>
                <a:fontRef idx="minor">
                  <a:schemeClr val="tx1"/>
                </a:fontRef>
              </p:style>
            </p:cxnSp>
            <p:cxnSp>
              <p:nvCxnSpPr>
                <p:cNvPr id="15" name="Conector recto 14"/>
                <p:cNvCxnSpPr/>
                <p:nvPr/>
              </p:nvCxnSpPr>
              <p:spPr>
                <a:xfrm flipH="1">
                  <a:off x="2658798" y="1824552"/>
                  <a:ext cx="0" cy="581206"/>
                </a:xfrm>
                <a:prstGeom prst="line">
                  <a:avLst/>
                </a:prstGeom>
              </p:spPr>
              <p:style>
                <a:lnRef idx="3">
                  <a:schemeClr val="dk1"/>
                </a:lnRef>
                <a:fillRef idx="0">
                  <a:schemeClr val="dk1"/>
                </a:fillRef>
                <a:effectRef idx="2">
                  <a:schemeClr val="dk1"/>
                </a:effectRef>
                <a:fontRef idx="minor">
                  <a:schemeClr val="tx1"/>
                </a:fontRef>
              </p:style>
            </p:cxnSp>
            <p:cxnSp>
              <p:nvCxnSpPr>
                <p:cNvPr id="16" name="Conector recto 15"/>
                <p:cNvCxnSpPr/>
                <p:nvPr/>
              </p:nvCxnSpPr>
              <p:spPr>
                <a:xfrm flipH="1">
                  <a:off x="6971951" y="1811492"/>
                  <a:ext cx="0" cy="581206"/>
                </a:xfrm>
                <a:prstGeom prst="line">
                  <a:avLst/>
                </a:prstGeom>
              </p:spPr>
              <p:style>
                <a:lnRef idx="3">
                  <a:schemeClr val="dk1"/>
                </a:lnRef>
                <a:fillRef idx="0">
                  <a:schemeClr val="dk1"/>
                </a:fillRef>
                <a:effectRef idx="2">
                  <a:schemeClr val="dk1"/>
                </a:effectRef>
                <a:fontRef idx="minor">
                  <a:schemeClr val="tx1"/>
                </a:fontRef>
              </p:style>
            </p:cxnSp>
            <p:cxnSp>
              <p:nvCxnSpPr>
                <p:cNvPr id="19" name="Conector recto 18"/>
                <p:cNvCxnSpPr/>
                <p:nvPr/>
              </p:nvCxnSpPr>
              <p:spPr>
                <a:xfrm>
                  <a:off x="1223768" y="2647384"/>
                  <a:ext cx="8062" cy="2034065"/>
                </a:xfrm>
                <a:prstGeom prst="line">
                  <a:avLst/>
                </a:prstGeom>
              </p:spPr>
              <p:style>
                <a:lnRef idx="3">
                  <a:schemeClr val="dk1"/>
                </a:lnRef>
                <a:fillRef idx="0">
                  <a:schemeClr val="dk1"/>
                </a:fillRef>
                <a:effectRef idx="2">
                  <a:schemeClr val="dk1"/>
                </a:effectRef>
                <a:fontRef idx="minor">
                  <a:schemeClr val="tx1"/>
                </a:fontRef>
              </p:style>
            </p:cxnSp>
            <p:cxnSp>
              <p:nvCxnSpPr>
                <p:cNvPr id="20" name="Conector recto 19"/>
                <p:cNvCxnSpPr/>
                <p:nvPr/>
              </p:nvCxnSpPr>
              <p:spPr>
                <a:xfrm>
                  <a:off x="8334423" y="2601670"/>
                  <a:ext cx="25996" cy="2372076"/>
                </a:xfrm>
                <a:prstGeom prst="line">
                  <a:avLst/>
                </a:prstGeom>
              </p:spPr>
              <p:style>
                <a:lnRef idx="3">
                  <a:schemeClr val="dk1"/>
                </a:lnRef>
                <a:fillRef idx="0">
                  <a:schemeClr val="dk1"/>
                </a:fillRef>
                <a:effectRef idx="2">
                  <a:schemeClr val="dk1"/>
                </a:effectRef>
                <a:fontRef idx="minor">
                  <a:schemeClr val="tx1"/>
                </a:fontRef>
              </p:style>
            </p:cxnSp>
            <p:cxnSp>
              <p:nvCxnSpPr>
                <p:cNvPr id="21" name="Conector recto 20"/>
                <p:cNvCxnSpPr/>
                <p:nvPr/>
              </p:nvCxnSpPr>
              <p:spPr>
                <a:xfrm flipH="1" flipV="1">
                  <a:off x="7060633" y="3449300"/>
                  <a:ext cx="1273791" cy="0"/>
                </a:xfrm>
                <a:prstGeom prst="line">
                  <a:avLst/>
                </a:prstGeom>
              </p:spPr>
              <p:style>
                <a:lnRef idx="3">
                  <a:schemeClr val="dk1"/>
                </a:lnRef>
                <a:fillRef idx="0">
                  <a:schemeClr val="dk1"/>
                </a:fillRef>
                <a:effectRef idx="2">
                  <a:schemeClr val="dk1"/>
                </a:effectRef>
                <a:fontRef idx="minor">
                  <a:schemeClr val="tx1"/>
                </a:fontRef>
              </p:style>
            </p:cxnSp>
            <p:cxnSp>
              <p:nvCxnSpPr>
                <p:cNvPr id="23" name="Conector recto 22"/>
                <p:cNvCxnSpPr/>
                <p:nvPr/>
              </p:nvCxnSpPr>
              <p:spPr>
                <a:xfrm flipH="1" flipV="1">
                  <a:off x="7068695" y="4171519"/>
                  <a:ext cx="1273791" cy="0"/>
                </a:xfrm>
                <a:prstGeom prst="line">
                  <a:avLst/>
                </a:prstGeom>
              </p:spPr>
              <p:style>
                <a:lnRef idx="3">
                  <a:schemeClr val="dk1"/>
                </a:lnRef>
                <a:fillRef idx="0">
                  <a:schemeClr val="dk1"/>
                </a:fillRef>
                <a:effectRef idx="2">
                  <a:schemeClr val="dk1"/>
                </a:effectRef>
                <a:fontRef idx="minor">
                  <a:schemeClr val="tx1"/>
                </a:fontRef>
              </p:style>
            </p:cxnSp>
            <p:cxnSp>
              <p:nvCxnSpPr>
                <p:cNvPr id="24" name="Conector recto 23"/>
                <p:cNvCxnSpPr/>
                <p:nvPr/>
              </p:nvCxnSpPr>
              <p:spPr>
                <a:xfrm flipH="1" flipV="1">
                  <a:off x="7071143" y="4963237"/>
                  <a:ext cx="1273791" cy="0"/>
                </a:xfrm>
                <a:prstGeom prst="line">
                  <a:avLst/>
                </a:prstGeom>
              </p:spPr>
              <p:style>
                <a:lnRef idx="3">
                  <a:schemeClr val="dk1"/>
                </a:lnRef>
                <a:fillRef idx="0">
                  <a:schemeClr val="dk1"/>
                </a:fillRef>
                <a:effectRef idx="2">
                  <a:schemeClr val="dk1"/>
                </a:effectRef>
                <a:fontRef idx="minor">
                  <a:schemeClr val="tx1"/>
                </a:fontRef>
              </p:style>
            </p:cxnSp>
            <p:cxnSp>
              <p:nvCxnSpPr>
                <p:cNvPr id="25" name="Conector recto 24"/>
                <p:cNvCxnSpPr/>
                <p:nvPr/>
              </p:nvCxnSpPr>
              <p:spPr>
                <a:xfrm flipH="1">
                  <a:off x="1223768" y="3450624"/>
                  <a:ext cx="564338" cy="0"/>
                </a:xfrm>
                <a:prstGeom prst="line">
                  <a:avLst/>
                </a:prstGeom>
              </p:spPr>
              <p:style>
                <a:lnRef idx="3">
                  <a:schemeClr val="dk1"/>
                </a:lnRef>
                <a:fillRef idx="0">
                  <a:schemeClr val="dk1"/>
                </a:fillRef>
                <a:effectRef idx="2">
                  <a:schemeClr val="dk1"/>
                </a:effectRef>
                <a:fontRef idx="minor">
                  <a:schemeClr val="tx1"/>
                </a:fontRef>
              </p:style>
            </p:cxnSp>
            <p:cxnSp>
              <p:nvCxnSpPr>
                <p:cNvPr id="26" name="Conector recto 25"/>
                <p:cNvCxnSpPr/>
                <p:nvPr/>
              </p:nvCxnSpPr>
              <p:spPr>
                <a:xfrm flipH="1">
                  <a:off x="1231830" y="4082951"/>
                  <a:ext cx="564338" cy="0"/>
                </a:xfrm>
                <a:prstGeom prst="line">
                  <a:avLst/>
                </a:prstGeom>
              </p:spPr>
              <p:style>
                <a:lnRef idx="3">
                  <a:schemeClr val="dk1"/>
                </a:lnRef>
                <a:fillRef idx="0">
                  <a:schemeClr val="dk1"/>
                </a:fillRef>
                <a:effectRef idx="2">
                  <a:schemeClr val="dk1"/>
                </a:effectRef>
                <a:fontRef idx="minor">
                  <a:schemeClr val="tx1"/>
                </a:fontRef>
              </p:style>
            </p:cxnSp>
            <p:sp>
              <p:nvSpPr>
                <p:cNvPr id="28" name="Cuadro de texto 2"/>
                <p:cNvSpPr txBox="1">
                  <a:spLocks noChangeArrowheads="1"/>
                </p:cNvSpPr>
                <p:nvPr/>
              </p:nvSpPr>
              <p:spPr bwMode="auto">
                <a:xfrm>
                  <a:off x="4924211" y="3865026"/>
                  <a:ext cx="2160607" cy="62825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spcAft>
                      <a:spcPts val="0"/>
                    </a:spcAft>
                  </a:pPr>
                  <a:r>
                    <a:rPr lang="es-MX" sz="700" b="1" dirty="0">
                      <a:effectLst/>
                      <a:latin typeface="Arial" panose="020B0604020202020204" pitchFamily="34" charset="0"/>
                      <a:ea typeface="Arial" panose="020B0604020202020204" pitchFamily="34" charset="0"/>
                      <a:cs typeface="Arial" panose="020B0604020202020204" pitchFamily="34" charset="0"/>
                    </a:rPr>
                    <a:t>DEPTO. DE DESARROLLO DE PROYECTOS Y DESARROLLO DE APLICACIONES A SISTEMAS ADMINISTRATIVOS</a:t>
                  </a:r>
                  <a:endParaRPr lang="es-MX" sz="700" dirty="0">
                    <a:effectLst/>
                    <a:latin typeface="Arial" panose="020B0604020202020204" pitchFamily="34" charset="0"/>
                    <a:ea typeface="Arial" panose="020B0604020202020204" pitchFamily="34" charset="0"/>
                    <a:cs typeface="Times New Roman" panose="02020603050405020304" pitchFamily="18" charset="0"/>
                  </a:endParaRPr>
                </a:p>
                <a:p>
                  <a:pPr algn="just"/>
                  <a:r>
                    <a:rPr lang="es-MX" sz="900" b="1" dirty="0">
                      <a:effectLst/>
                      <a:latin typeface="Arial" panose="020B0604020202020204" pitchFamily="34" charset="0"/>
                      <a:ea typeface="Arial" panose="020B0604020202020204" pitchFamily="34" charset="0"/>
                      <a:cs typeface="Arial" panose="020B0604020202020204" pitchFamily="34" charset="0"/>
                    </a:rPr>
                    <a:t> </a:t>
                  </a:r>
                </a:p>
                <a:p>
                  <a:pPr algn="just"/>
                  <a:r>
                    <a:rPr lang="es-MX" sz="700" b="1" dirty="0">
                      <a:latin typeface="Arial" panose="020B0604020202020204" pitchFamily="34" charset="0"/>
                      <a:ea typeface="Arial" panose="020B0604020202020204" pitchFamily="34" charset="0"/>
                      <a:cs typeface="Arial" panose="020B0604020202020204" pitchFamily="34" charset="0"/>
                    </a:rPr>
                    <a:t>ING. </a:t>
                  </a:r>
                  <a:r>
                    <a:rPr lang="es-MX" sz="700" b="1">
                      <a:latin typeface="Arial" panose="020B0604020202020204" pitchFamily="34" charset="0"/>
                      <a:ea typeface="Arial" panose="020B0604020202020204" pitchFamily="34" charset="0"/>
                      <a:cs typeface="Arial" panose="020B0604020202020204" pitchFamily="34" charset="0"/>
                    </a:rPr>
                    <a:t>DANIA </a:t>
                  </a:r>
                  <a:r>
                    <a:rPr lang="es-MX" sz="700" b="1" dirty="0">
                      <a:latin typeface="Arial" panose="020B0604020202020204" pitchFamily="34" charset="0"/>
                      <a:ea typeface="Arial" panose="020B0604020202020204" pitchFamily="34" charset="0"/>
                      <a:cs typeface="Arial" panose="020B0604020202020204" pitchFamily="34" charset="0"/>
                    </a:rPr>
                    <a:t>BEATRIZ DOMÍNGUEZ GARCÍA</a:t>
                  </a:r>
                  <a:endParaRPr lang="es-MX" sz="700" dirty="0">
                    <a:latin typeface="Arial" panose="020B0604020202020204" pitchFamily="34" charset="0"/>
                    <a:ea typeface="Arial" panose="020B0604020202020204" pitchFamily="34" charset="0"/>
                    <a:cs typeface="Times New Roman" panose="02020603050405020304" pitchFamily="18" charset="0"/>
                  </a:endParaRPr>
                </a:p>
                <a:p>
                  <a:pPr algn="just">
                    <a:spcAft>
                      <a:spcPts val="0"/>
                    </a:spcAft>
                  </a:pPr>
                  <a:endParaRPr lang="es-MX" sz="1100" dirty="0">
                    <a:effectLst/>
                    <a:latin typeface="Arial" panose="020B0604020202020204" pitchFamily="34" charset="0"/>
                    <a:ea typeface="Arial" panose="020B0604020202020204" pitchFamily="34" charset="0"/>
                    <a:cs typeface="Times New Roman" panose="02020603050405020304" pitchFamily="18" charset="0"/>
                  </a:endParaRPr>
                </a:p>
              </p:txBody>
            </p:sp>
            <p:cxnSp>
              <p:nvCxnSpPr>
                <p:cNvPr id="32" name="Conector recto 31"/>
                <p:cNvCxnSpPr/>
                <p:nvPr/>
              </p:nvCxnSpPr>
              <p:spPr>
                <a:xfrm>
                  <a:off x="1242340" y="4688159"/>
                  <a:ext cx="545766" cy="0"/>
                </a:xfrm>
                <a:prstGeom prst="line">
                  <a:avLst/>
                </a:prstGeom>
                <a:ln w="28575"/>
              </p:spPr>
              <p:style>
                <a:lnRef idx="2">
                  <a:schemeClr val="dk1"/>
                </a:lnRef>
                <a:fillRef idx="0">
                  <a:schemeClr val="dk1"/>
                </a:fillRef>
                <a:effectRef idx="1">
                  <a:schemeClr val="dk1"/>
                </a:effectRef>
                <a:fontRef idx="minor">
                  <a:schemeClr val="tx1"/>
                </a:fontRef>
              </p:style>
            </p:cxnSp>
          </p:grpSp>
        </p:grpSp>
      </p:grpSp>
      <p:grpSp>
        <p:nvGrpSpPr>
          <p:cNvPr id="33" name="Grupo 32"/>
          <p:cNvGrpSpPr/>
          <p:nvPr/>
        </p:nvGrpSpPr>
        <p:grpSpPr>
          <a:xfrm>
            <a:off x="3586284" y="307545"/>
            <a:ext cx="4922787" cy="677658"/>
            <a:chOff x="4224787" y="397247"/>
            <a:chExt cx="4922787" cy="677658"/>
          </a:xfrm>
        </p:grpSpPr>
        <p:sp>
          <p:nvSpPr>
            <p:cNvPr id="34" name="CuadroTexto 33"/>
            <p:cNvSpPr txBox="1"/>
            <p:nvPr/>
          </p:nvSpPr>
          <p:spPr>
            <a:xfrm>
              <a:off x="4945958" y="397247"/>
              <a:ext cx="3652897" cy="307777"/>
            </a:xfrm>
            <a:prstGeom prst="rect">
              <a:avLst/>
            </a:prstGeom>
            <a:noFill/>
          </p:spPr>
          <p:txBody>
            <a:bodyPr wrap="square" rtlCol="0">
              <a:spAutoFit/>
            </a:bodyPr>
            <a:lstStyle/>
            <a:p>
              <a:pPr algn="ctr"/>
              <a:r>
                <a:rPr lang="es-ES" sz="1400" dirty="0">
                  <a:solidFill>
                    <a:srgbClr val="800000"/>
                  </a:solidFill>
                  <a:latin typeface="Gotham-Bold"/>
                  <a:cs typeface="Gotham-Bold"/>
                </a:rPr>
                <a:t>ORGANIGRAMA</a:t>
              </a:r>
            </a:p>
          </p:txBody>
        </p:sp>
        <p:sp>
          <p:nvSpPr>
            <p:cNvPr id="35" name="CuadroTexto 34"/>
            <p:cNvSpPr txBox="1"/>
            <p:nvPr/>
          </p:nvSpPr>
          <p:spPr>
            <a:xfrm>
              <a:off x="4224787" y="659407"/>
              <a:ext cx="4922787" cy="415498"/>
            </a:xfrm>
            <a:prstGeom prst="rect">
              <a:avLst/>
            </a:prstGeom>
            <a:noFill/>
          </p:spPr>
          <p:txBody>
            <a:bodyPr wrap="square" rtlCol="0">
              <a:spAutoFit/>
            </a:bodyPr>
            <a:lstStyle/>
            <a:p>
              <a:pPr algn="ctr"/>
              <a:r>
                <a:rPr lang="es-MX" sz="1050" b="1" dirty="0">
                  <a:solidFill>
                    <a:schemeClr val="tx1">
                      <a:lumMod val="65000"/>
                      <a:lumOff val="35000"/>
                    </a:schemeClr>
                  </a:solidFill>
                  <a:latin typeface="Gotham-Book"/>
                  <a:cs typeface="Gotham-Book"/>
                </a:rPr>
                <a:t>INSTITUTO MUNICIPAL DE INTEGRACION DE TECNOLOGIAS, </a:t>
              </a:r>
            </a:p>
            <a:p>
              <a:pPr algn="ctr"/>
              <a:r>
                <a:rPr lang="es-MX" sz="1050" b="1" dirty="0">
                  <a:solidFill>
                    <a:schemeClr val="tx1">
                      <a:lumMod val="65000"/>
                      <a:lumOff val="35000"/>
                    </a:schemeClr>
                  </a:solidFill>
                  <a:latin typeface="Gotham-Book"/>
                  <a:cs typeface="Gotham-Book"/>
                </a:rPr>
                <a:t>ENERGIA Y AGUA</a:t>
              </a:r>
              <a:endParaRPr lang="es-ES_tradnl" sz="1050" b="1" dirty="0">
                <a:solidFill>
                  <a:schemeClr val="tx1">
                    <a:lumMod val="65000"/>
                    <a:lumOff val="35000"/>
                  </a:schemeClr>
                </a:solidFill>
                <a:latin typeface="Gotham-Book"/>
                <a:cs typeface="Gotham-Book"/>
              </a:endParaRPr>
            </a:p>
          </p:txBody>
        </p:sp>
      </p:grpSp>
      <p:sp>
        <p:nvSpPr>
          <p:cNvPr id="37" name="Rectángulo 36"/>
          <p:cNvSpPr/>
          <p:nvPr/>
        </p:nvSpPr>
        <p:spPr>
          <a:xfrm>
            <a:off x="1143000" y="1084914"/>
            <a:ext cx="7126941" cy="517065"/>
          </a:xfrm>
          <a:prstGeom prst="rect">
            <a:avLst/>
          </a:prstGeom>
        </p:spPr>
        <p:txBody>
          <a:bodyPr wrap="square">
            <a:spAutoFit/>
          </a:bodyPr>
          <a:lstStyle/>
          <a:p>
            <a:pPr algn="ctr">
              <a:lnSpc>
                <a:spcPct val="115000"/>
              </a:lnSpc>
              <a:spcAft>
                <a:spcPts val="0"/>
              </a:spcAft>
            </a:pPr>
            <a:r>
              <a:rPr lang="es-ES" sz="1200" b="1" dirty="0">
                <a:ea typeface="Times New Roman" panose="02020603050405020304" pitchFamily="18" charset="0"/>
                <a:cs typeface="Arial" panose="020B0604020202020204" pitchFamily="34" charset="0"/>
              </a:rPr>
              <a:t>Con fundamento en el Acuerdo por el que se aprueba el  Reglamento de la Administración Pública  del Municipio de Centro, Tabasco,  Art. 277 se señala de la siguiente manera la estructura del IMITEA.</a:t>
            </a:r>
            <a:endParaRPr lang="es-MX" sz="1200" b="1"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7854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TotalTime>
  <Words>129</Words>
  <Application>Microsoft Office PowerPoint</Application>
  <PresentationFormat>Presentación en pantalla (4:3)</PresentationFormat>
  <Paragraphs>31</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Gotham-Bold</vt:lpstr>
      <vt:lpstr>Gotham-Book</vt:lpstr>
      <vt:lpstr>Times New Roman</vt:lpstr>
      <vt:lpstr>Tema de Office</vt:lpstr>
      <vt:lpstr>Presentación de PowerPoint</vt:lpstr>
    </vt:vector>
  </TitlesOfParts>
  <Company>Bombilla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Johana Escalante</dc:creator>
  <cp:lastModifiedBy>Lupita De la O</cp:lastModifiedBy>
  <cp:revision>40</cp:revision>
  <dcterms:created xsi:type="dcterms:W3CDTF">2018-11-08T14:50:53Z</dcterms:created>
  <dcterms:modified xsi:type="dcterms:W3CDTF">2020-07-23T15:26:16Z</dcterms:modified>
</cp:coreProperties>
</file>